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32" r:id="rId2"/>
    <p:sldId id="346" r:id="rId3"/>
    <p:sldId id="347" r:id="rId4"/>
    <p:sldId id="348" r:id="rId5"/>
    <p:sldId id="351" r:id="rId6"/>
    <p:sldId id="352" r:id="rId7"/>
    <p:sldId id="342" r:id="rId8"/>
    <p:sldId id="355" r:id="rId9"/>
    <p:sldId id="353" r:id="rId10"/>
    <p:sldId id="357" r:id="rId11"/>
    <p:sldId id="354" r:id="rId12"/>
    <p:sldId id="358" r:id="rId13"/>
    <p:sldId id="344" r:id="rId14"/>
    <p:sldId id="263" r:id="rId15"/>
    <p:sldId id="340" r:id="rId16"/>
    <p:sldId id="359" r:id="rId17"/>
    <p:sldId id="360" r:id="rId18"/>
    <p:sldId id="334" r:id="rId19"/>
    <p:sldId id="331" r:id="rId20"/>
    <p:sldId id="337" r:id="rId21"/>
    <p:sldId id="338" r:id="rId22"/>
    <p:sldId id="322" r:id="rId23"/>
    <p:sldId id="361" r:id="rId24"/>
    <p:sldId id="34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8B39"/>
    <a:srgbClr val="FF6600"/>
    <a:srgbClr val="E25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97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159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4208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452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6077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198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505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079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30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205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226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364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446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81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679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27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48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537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file:///C:\article\2530-primrny-nstrukts-z-dlovodstva-u-dnz-6-rokv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2051720" y="3183848"/>
            <a:ext cx="5526360" cy="11684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ru-RU" sz="3600" kern="10" spc="0" dirty="0">
              <a:ln w="9525">
                <a:solidFill>
                  <a:srgbClr val="C000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255533"/>
            <a:ext cx="8002062" cy="15696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Блочно-тематичне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планування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засадах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інтегрованого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змісту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E6DDD8-0BDE-CCA2-BDBE-9322E6FBAD4D}"/>
              </a:ext>
            </a:extLst>
          </p:cNvPr>
          <p:cNvSpPr txBox="1"/>
          <p:nvPr/>
        </p:nvSpPr>
        <p:spPr>
          <a:xfrm>
            <a:off x="5028489" y="356732"/>
            <a:ext cx="352051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проведення: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17.10.2025 </a:t>
            </a: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 проведення: 13.30</a:t>
            </a:r>
            <a:endParaRPr lang="uk-UA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A79E71-75FA-BE13-B95B-6AD0F6A276E3}"/>
              </a:ext>
            </a:extLst>
          </p:cNvPr>
          <p:cNvSpPr txBox="1"/>
          <p:nvPr/>
        </p:nvSpPr>
        <p:spPr>
          <a:xfrm>
            <a:off x="2018600" y="6044244"/>
            <a:ext cx="6768752" cy="33855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Консультант  КУ “ЦПРПП ВМР”  Лариса Бондарчук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CB6233-9B01-45C6-B450-D86CB8CCF2A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6672" y="213245"/>
            <a:ext cx="4343994" cy="9333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460688-7A0E-4B28-BAAE-5445CF966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6136" y="4316986"/>
            <a:ext cx="1731568" cy="228067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4C84DB-84F6-47D9-A314-79B78BB17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288" y="3461491"/>
            <a:ext cx="3747792" cy="273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4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615EDE18-10D5-45D8-85F7-B36ED53CD823}"/>
              </a:ext>
            </a:extLst>
          </p:cNvPr>
          <p:cNvSpPr/>
          <p:nvPr/>
        </p:nvSpPr>
        <p:spPr>
          <a:xfrm>
            <a:off x="1475656" y="332656"/>
            <a:ext cx="5654112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uk-UA" sz="4000" b="1" dirty="0">
                <a:solidFill>
                  <a:schemeClr val="bg1"/>
                </a:solidFill>
              </a:rPr>
              <a:t>Основні принципи: 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F820BF62-7070-4857-BB6B-77856C9C9F6E}"/>
              </a:ext>
            </a:extLst>
          </p:cNvPr>
          <p:cNvSpPr/>
          <p:nvPr/>
        </p:nvSpPr>
        <p:spPr>
          <a:xfrm>
            <a:off x="251520" y="1412776"/>
            <a:ext cx="7200800" cy="45243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chemeClr val="accent2">
                    <a:lumMod val="50000"/>
                  </a:schemeClr>
                </a:solidFill>
              </a:rPr>
              <a:t>Цілісність освітнього процесу: </a:t>
            </a:r>
          </a:p>
          <a:p>
            <a:endParaRPr lang="uk-UA" sz="4000" dirty="0"/>
          </a:p>
          <a:p>
            <a:r>
              <a:rPr lang="uk-UA" sz="2800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Забезпечення зв'язності та послідовності в реалізації освітніх завдань,</a:t>
            </a:r>
          </a:p>
          <a:p>
            <a:r>
              <a:rPr lang="uk-UA" sz="2800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що допомагає дітям краще розуміти зв'язки між </a:t>
            </a:r>
          </a:p>
          <a:p>
            <a:r>
              <a:rPr lang="uk-UA" sz="2800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різними явищами та поняттями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6FB658B3-BD52-4479-AE82-1CF309236B2E}"/>
              </a:ext>
            </a:extLst>
          </p:cNvPr>
          <p:cNvSpPr/>
          <p:nvPr/>
        </p:nvSpPr>
        <p:spPr>
          <a:xfrm>
            <a:off x="244704" y="1412776"/>
            <a:ext cx="7200800" cy="45243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chemeClr val="accent2">
                    <a:lumMod val="50000"/>
                  </a:schemeClr>
                </a:solidFill>
              </a:rPr>
              <a:t>Цілісність освітнього процесу: </a:t>
            </a:r>
          </a:p>
          <a:p>
            <a:endParaRPr lang="uk-UA" sz="4000" dirty="0"/>
          </a:p>
          <a:p>
            <a:r>
              <a:rPr lang="uk-UA" sz="2800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Забезпечення зв'язності та послідовності в реалізації освітніх завдань,</a:t>
            </a:r>
          </a:p>
          <a:p>
            <a:r>
              <a:rPr lang="uk-UA" sz="2800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що допомагає дітям краще розуміти зв'язки між </a:t>
            </a:r>
          </a:p>
          <a:p>
            <a:r>
              <a:rPr lang="uk-UA" sz="2800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різними явищами та поняттями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09B06A-AAEC-4512-9CCF-83102C8C2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028" y="3820101"/>
            <a:ext cx="2120519" cy="2116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871478-0147-48C4-AE56-3F18FDB70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460" y="1040542"/>
            <a:ext cx="2666087" cy="2253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29467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30D5803-DA06-4054-89C5-C6D8CB8C5720}"/>
              </a:ext>
            </a:extLst>
          </p:cNvPr>
          <p:cNvSpPr/>
          <p:nvPr/>
        </p:nvSpPr>
        <p:spPr>
          <a:xfrm>
            <a:off x="323528" y="332656"/>
            <a:ext cx="8208912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uk-UA" sz="3600" b="1" dirty="0">
                <a:solidFill>
                  <a:schemeClr val="bg1"/>
                </a:solidFill>
              </a:rPr>
              <a:t>Переваги блочно-тематичного планування: 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5B510E42-1415-48C8-BF15-BD82D3A17C89}"/>
              </a:ext>
            </a:extLst>
          </p:cNvPr>
          <p:cNvSpPr/>
          <p:nvPr/>
        </p:nvSpPr>
        <p:spPr>
          <a:xfrm>
            <a:off x="244599" y="1752315"/>
            <a:ext cx="5349136" cy="2492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Системний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підхід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</a:p>
          <a:p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Дозволяє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створити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єдину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систему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освітнього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процесу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де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кожна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тема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випливає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з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попередньої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та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готує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до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наступної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B86FE4B5-4CE4-4A53-8F39-21C5762AF4CA}"/>
              </a:ext>
            </a:extLst>
          </p:cNvPr>
          <p:cNvSpPr/>
          <p:nvPr/>
        </p:nvSpPr>
        <p:spPr>
          <a:xfrm>
            <a:off x="297216" y="4404049"/>
            <a:ext cx="5904729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chemeClr val="accent1">
                    <a:lumMod val="50000"/>
                  </a:schemeClr>
                </a:solidFill>
              </a:rPr>
              <a:t>Комплексний розвиток: </a:t>
            </a:r>
          </a:p>
          <a:p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</a:rPr>
              <a:t>Забезпечує всебічний розвиток дитини, оскільки кожна тема охоплює різні аспекти її особистості.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2A8070-ACBB-48EA-845C-EF0564956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436993"/>
            <a:ext cx="3679329" cy="28083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FC3A67-463F-4780-BAB7-3E8AE354A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660" y="4075435"/>
            <a:ext cx="2905828" cy="249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51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30D5803-DA06-4054-89C5-C6D8CB8C5720}"/>
              </a:ext>
            </a:extLst>
          </p:cNvPr>
          <p:cNvSpPr/>
          <p:nvPr/>
        </p:nvSpPr>
        <p:spPr>
          <a:xfrm>
            <a:off x="323528" y="332656"/>
            <a:ext cx="8208912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uk-UA" sz="3600" b="1" dirty="0">
                <a:solidFill>
                  <a:schemeClr val="bg1"/>
                </a:solidFill>
              </a:rPr>
              <a:t>Переваги блочно-тематичного планування: 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8694CE8C-1D4F-4AD7-B4BB-185BC11A3CF6}"/>
              </a:ext>
            </a:extLst>
          </p:cNvPr>
          <p:cNvSpPr/>
          <p:nvPr/>
        </p:nvSpPr>
        <p:spPr>
          <a:xfrm>
            <a:off x="107504" y="1700808"/>
            <a:ext cx="6552728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Стимулювання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пізнавальної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активності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</a:p>
          <a:p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Завдяки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цікавим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та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близьким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для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дітей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темам,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зростає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їхня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мотивація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до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навчання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та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пізнання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нового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74D889F-F7AE-4CBD-A818-900DAEC5497A}"/>
              </a:ext>
            </a:extLst>
          </p:cNvPr>
          <p:cNvSpPr/>
          <p:nvPr/>
        </p:nvSpPr>
        <p:spPr>
          <a:xfrm>
            <a:off x="2779768" y="4009132"/>
            <a:ext cx="6163022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chemeClr val="accent1">
                    <a:lumMod val="50000"/>
                  </a:schemeClr>
                </a:solidFill>
              </a:rPr>
              <a:t>Сприяє творчості педагогів: </a:t>
            </a:r>
          </a:p>
          <a:p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</a:rPr>
              <a:t>Надає педагогам свободу у виборі конкретних видів діяльності та форм роботи, що дозволяє адаптувати план до потреб групи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87471F-0AF5-474B-940A-80C0F42E2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1920565"/>
            <a:ext cx="2346598" cy="1868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E1DB1D-E9F5-4CAE-8647-73000E415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10" y="4176955"/>
            <a:ext cx="2578558" cy="23483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8246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2968" cy="64886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освітній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програмі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для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дітей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від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2 до 7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років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«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Дитина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»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в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підрозділах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кожного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освітнього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напрямку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визначені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освітні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завдання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зміст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педагогічної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роботи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та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освітні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результати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які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обов’язково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мають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враховуватися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педагогами при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планування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освітньої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діяльності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1727334"/>
            <a:ext cx="1907704" cy="241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997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7575" y="764704"/>
            <a:ext cx="7758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2" descr="Грудень 2020 - Сайт dnz-dzvinochok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STREAM-освіта дошкільників - Сайт dnz-dzvinochok!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Міський голова розповів як працюватимуть влітку дитсадки Рівного. Місто -  Новини Рівного та області — Рівне Вечірнє"/>
          <p:cNvSpPr>
            <a:spLocks noChangeAspect="1" noChangeArrowheads="1"/>
          </p:cNvSpPr>
          <p:nvPr/>
        </p:nvSpPr>
        <p:spPr bwMode="auto">
          <a:xfrm>
            <a:off x="612775" y="90872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05528E-8AEB-4754-B837-BEB7E00B06C3}"/>
              </a:ext>
            </a:extLst>
          </p:cNvPr>
          <p:cNvSpPr txBox="1"/>
          <p:nvPr/>
        </p:nvSpPr>
        <p:spPr>
          <a:xfrm>
            <a:off x="307976" y="352613"/>
            <a:ext cx="8673280" cy="63539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 ході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планування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освітньої роботи важливо обов'язково враховувати загальні тенденції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: </a:t>
            </a:r>
          </a:p>
          <a:p>
            <a:pPr algn="ctr"/>
            <a:endParaRPr lang="ru-RU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впровадження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особистісно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-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орієнтовної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моделі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виховання;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гуманізація освітнього  процесу;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широке використання інноваційних освітніх технологій;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інтегрований підхід до організації та змісту дошкільної освіти; 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- надання пріоритету провідним видам 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діяльності дітей на кожному </a:t>
            </a:r>
            <a:r>
              <a:rPr lang="uk-UA" sz="2000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віковому періоді   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F40F1F-7274-442A-9842-982A8ABE7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218" y="1680591"/>
            <a:ext cx="3441229" cy="2036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7244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051720" y="260648"/>
            <a:ext cx="5040560" cy="129614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Arial Black" panose="020B0A04020102020204" pitchFamily="34" charset="0"/>
              </a:rPr>
              <a:t>Педагогічні умови для складання календарного плану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27607" y="4005064"/>
            <a:ext cx="2304231" cy="1058862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Віковий склад групи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6718" y="1748832"/>
            <a:ext cx="3645594" cy="115212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Результати діагностики розвитку дітей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75856" y="5445224"/>
            <a:ext cx="2376263" cy="115212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Розподіл дітей на підгрупи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87282" y="2553218"/>
            <a:ext cx="2627784" cy="216024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Якість предметно-розвивального середовища в групі та за її межами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DE3C0A-6B4E-4361-80B0-749012014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41" y="1958679"/>
            <a:ext cx="2315230" cy="1644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76783A-7655-4BEF-A4D8-F743CE45B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840" y="4653136"/>
            <a:ext cx="2381250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03BD46-A1BE-4016-83EA-72C4836DF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396" y="3093000"/>
            <a:ext cx="3094473" cy="2280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7F3FDE9A-9120-40BD-B601-D4AC46642B39}"/>
              </a:ext>
            </a:extLst>
          </p:cNvPr>
          <p:cNvSpPr/>
          <p:nvPr/>
        </p:nvSpPr>
        <p:spPr>
          <a:xfrm>
            <a:off x="251520" y="476672"/>
            <a:ext cx="8470589" cy="52322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Ключові</a:t>
            </a:r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зміни</a:t>
            </a:r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та </a:t>
            </a:r>
            <a:r>
              <a:rPr lang="ru-RU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рекомендації</a:t>
            </a:r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для ЗДО:</a:t>
            </a:r>
            <a:endParaRPr lang="uk-UA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46E170A9-64B1-447E-A025-13EEF6E0AFEA}"/>
              </a:ext>
            </a:extLst>
          </p:cNvPr>
          <p:cNvSpPr/>
          <p:nvPr/>
        </p:nvSpPr>
        <p:spPr>
          <a:xfrm>
            <a:off x="395536" y="1124744"/>
            <a:ext cx="7822517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Скасування гранично допустимого навантаження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B62D8B8B-8EDB-466D-8FFF-E8415B005C83}"/>
              </a:ext>
            </a:extLst>
          </p:cNvPr>
          <p:cNvSpPr/>
          <p:nvPr/>
        </p:nvSpPr>
        <p:spPr>
          <a:xfrm>
            <a:off x="251520" y="2413338"/>
            <a:ext cx="6606480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C00000"/>
                </a:solidFill>
                <a:latin typeface="Arial Black" panose="020B0A04020102020204" pitchFamily="34" charset="0"/>
              </a:rPr>
              <a:t>Наказом МОН </a:t>
            </a:r>
            <a:r>
              <a:rPr lang="ru-RU" sz="2400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від</a:t>
            </a:r>
            <a:r>
              <a:rPr lang="ru-RU" sz="2400" i="1" dirty="0">
                <a:solidFill>
                  <a:srgbClr val="C00000"/>
                </a:solidFill>
                <a:latin typeface="Arial Black" panose="020B0A04020102020204" pitchFamily="34" charset="0"/>
              </a:rPr>
              <a:t> 02.06.2025 №795 </a:t>
            </a:r>
            <a:r>
              <a:rPr lang="ru-RU" sz="2400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скасовано</a:t>
            </a:r>
            <a:r>
              <a:rPr lang="ru-RU" sz="2400" i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sz="2400" i="1" dirty="0">
                <a:solidFill>
                  <a:srgbClr val="C00000"/>
                </a:solidFill>
                <a:latin typeface="Arial Black" panose="020B0A04020102020204" pitchFamily="34" charset="0"/>
              </a:rPr>
              <a:t>наказ МОН </a:t>
            </a:r>
            <a:r>
              <a:rPr lang="ru-RU" sz="2400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від</a:t>
            </a:r>
            <a:r>
              <a:rPr lang="ru-RU" sz="2400" i="1" dirty="0">
                <a:solidFill>
                  <a:srgbClr val="C00000"/>
                </a:solidFill>
                <a:latin typeface="Arial Black" panose="020B0A04020102020204" pitchFamily="34" charset="0"/>
              </a:rPr>
              <a:t> 20.04.2015 № 446 </a:t>
            </a:r>
          </a:p>
          <a:p>
            <a:endParaRPr lang="ru-RU" sz="2400" i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2800" i="1" dirty="0">
                <a:solidFill>
                  <a:srgbClr val="C00000"/>
                </a:solidFill>
                <a:latin typeface="Arial Black" panose="020B0A04020102020204" pitchFamily="34" charset="0"/>
              </a:rPr>
              <a:t>«Про </a:t>
            </a:r>
            <a:r>
              <a:rPr lang="ru-RU" sz="2800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затвердження</a:t>
            </a:r>
            <a:r>
              <a:rPr lang="ru-RU" sz="2800" i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гранично</a:t>
            </a:r>
            <a:r>
              <a:rPr lang="ru-RU" sz="2800" i="1" dirty="0">
                <a:solidFill>
                  <a:srgbClr val="C00000"/>
                </a:solidFill>
                <a:latin typeface="Arial Black" panose="020B0A04020102020204" pitchFamily="34" charset="0"/>
              </a:rPr>
              <a:t> допустимого </a:t>
            </a:r>
            <a:r>
              <a:rPr lang="ru-RU" sz="2800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навчального</a:t>
            </a:r>
            <a:r>
              <a:rPr lang="ru-RU" sz="2800" i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навантаження</a:t>
            </a:r>
            <a:r>
              <a:rPr lang="ru-RU" sz="2800" i="1" dirty="0">
                <a:solidFill>
                  <a:srgbClr val="C00000"/>
                </a:solidFill>
                <a:latin typeface="Arial Black" panose="020B0A04020102020204" pitchFamily="34" charset="0"/>
              </a:rPr>
              <a:t> на </a:t>
            </a:r>
            <a:r>
              <a:rPr lang="ru-RU" sz="2800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дитину</a:t>
            </a:r>
            <a:r>
              <a:rPr lang="ru-RU" sz="2800" i="1" dirty="0">
                <a:solidFill>
                  <a:srgbClr val="C00000"/>
                </a:solidFill>
                <a:latin typeface="Arial Black" panose="020B0A04020102020204" pitchFamily="34" charset="0"/>
              </a:rPr>
              <a:t> у </a:t>
            </a:r>
            <a:r>
              <a:rPr lang="ru-RU" sz="2800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дошкільних</a:t>
            </a:r>
            <a:r>
              <a:rPr lang="ru-RU" sz="2800" i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навчальних</a:t>
            </a:r>
            <a:r>
              <a:rPr lang="ru-RU" sz="2800" i="1" dirty="0">
                <a:solidFill>
                  <a:srgbClr val="C00000"/>
                </a:solidFill>
                <a:latin typeface="Arial Black" panose="020B0A04020102020204" pitchFamily="34" charset="0"/>
              </a:rPr>
              <a:t> закладах </a:t>
            </a:r>
            <a:r>
              <a:rPr lang="ru-RU" sz="2800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різних</a:t>
            </a:r>
            <a:r>
              <a:rPr lang="ru-RU" sz="2800" i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типів</a:t>
            </a:r>
            <a:r>
              <a:rPr lang="ru-RU" sz="2800" i="1" dirty="0">
                <a:solidFill>
                  <a:srgbClr val="C00000"/>
                </a:solidFill>
                <a:latin typeface="Arial Black" panose="020B0A04020102020204" pitchFamily="34" charset="0"/>
              </a:rPr>
              <a:t> та </a:t>
            </a:r>
            <a:r>
              <a:rPr lang="ru-RU" sz="2800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форми</a:t>
            </a:r>
            <a:r>
              <a:rPr lang="ru-RU" sz="2800" i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власності</a:t>
            </a:r>
            <a:r>
              <a:rPr lang="ru-RU" sz="2800" i="1" dirty="0">
                <a:solidFill>
                  <a:srgbClr val="C00000"/>
                </a:solidFill>
                <a:latin typeface="Arial Black" panose="020B0A04020102020204" pitchFamily="34" charset="0"/>
              </a:rPr>
              <a:t>»</a:t>
            </a:r>
            <a:endParaRPr lang="uk-UA" sz="2800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655520-68BA-4840-A989-D4CEB10F0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1772816"/>
            <a:ext cx="158417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79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842D65E9-5A5A-44FE-9A9A-1D5EDD8C2442}"/>
              </a:ext>
            </a:extLst>
          </p:cNvPr>
          <p:cNvSpPr/>
          <p:nvPr/>
        </p:nvSpPr>
        <p:spPr>
          <a:xfrm>
            <a:off x="410948" y="404664"/>
            <a:ext cx="6447052" cy="61288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Планування освітнього процесу з огляду на потреби, інтереси та можливості дітей відповідно до освітньої програми ЗДО, без жорсткого обмеження кількості чи тривалості занять;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застосування різних форм навчання, забезпечення безпеки, </a:t>
            </a:r>
          </a:p>
          <a:p>
            <a:pPr>
              <a:lnSpc>
                <a:spcPct val="150000"/>
              </a:lnSpc>
            </a:pP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підтримки психологічного здоров'я та адаптації до викликів сьогодення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744BC2-FA29-4045-9162-2F5A5BEE1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542" y="469989"/>
            <a:ext cx="2072820" cy="1768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860FD5-B4D7-4472-AD90-4ECAB4D3A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542" y="4163279"/>
            <a:ext cx="1912832" cy="2038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FE1112-5B3D-44A3-AD34-B413D92F4E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558" t="14442"/>
          <a:stretch/>
        </p:blipFill>
        <p:spPr>
          <a:xfrm>
            <a:off x="6313324" y="2378926"/>
            <a:ext cx="2892957" cy="16807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1352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8208912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dirty="0"/>
              <a:t> </a:t>
            </a:r>
            <a:r>
              <a:rPr lang="uk-UA" sz="28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Педагог має свободу вибору найбільш ефективної та зручної для нього моделі та форми планування як інструменту організації освітньої діяльності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581460-5821-4261-BA8A-CBC6537EC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96" y="3196133"/>
            <a:ext cx="3508297" cy="3329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A2E091-C860-48C8-AFC2-5A2FF9A08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861048"/>
            <a:ext cx="2857500" cy="2664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082176-93C3-7616-03AA-3AF5C5598775}"/>
              </a:ext>
            </a:extLst>
          </p:cNvPr>
          <p:cNvSpPr txBox="1"/>
          <p:nvPr/>
        </p:nvSpPr>
        <p:spPr>
          <a:xfrm>
            <a:off x="683568" y="404664"/>
            <a:ext cx="7848872" cy="29238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Секрети</a:t>
            </a: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вдалого</a:t>
            </a: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планування</a:t>
            </a: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різних</a:t>
            </a: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форм </a:t>
            </a:r>
            <a:r>
              <a:rPr lang="ru-RU" sz="3200" b="1" dirty="0" err="1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роботи</a:t>
            </a: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з </a:t>
            </a:r>
            <a:r>
              <a:rPr lang="ru-RU" sz="3200" b="1" dirty="0" err="1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дітьми</a:t>
            </a:r>
            <a:endParaRPr lang="ru-RU" sz="320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Не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перенавантажуйте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зміст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освітньої діяльності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пізнавальними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завданнями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. </a:t>
            </a:r>
          </a:p>
          <a:p>
            <a:pPr algn="just"/>
            <a:endParaRPr lang="ru-RU" sz="20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Пам’ятайте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про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необхідність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виділити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для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дитини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час на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вільну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самостійну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діяльність і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відпочинок</a:t>
            </a:r>
            <a:endParaRPr lang="uk-UA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663D66-7CB3-471F-9687-A784AB4A0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940605"/>
            <a:ext cx="2567186" cy="25127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527BE1-B4A4-46DE-B528-F2A82AD05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455264"/>
            <a:ext cx="3733545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36387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A3800-8699-469F-A2B3-356006372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08" y="106744"/>
            <a:ext cx="8892988" cy="1556761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2800" b="1" dirty="0" err="1">
                <a:solidFill>
                  <a:schemeClr val="bg1"/>
                </a:solidFill>
              </a:rPr>
              <a:t>Примірна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інструкція</a:t>
            </a:r>
            <a:r>
              <a:rPr lang="ru-RU" sz="2800" b="1" dirty="0">
                <a:solidFill>
                  <a:schemeClr val="bg1"/>
                </a:solidFill>
              </a:rPr>
              <a:t> з </a:t>
            </a:r>
            <a:r>
              <a:rPr lang="ru-RU" sz="2800" b="1" dirty="0" err="1">
                <a:solidFill>
                  <a:schemeClr val="bg1"/>
                </a:solidFill>
              </a:rPr>
              <a:t>діловодства</a:t>
            </a:r>
            <a:r>
              <a:rPr lang="ru-RU" sz="2800" b="1" dirty="0">
                <a:solidFill>
                  <a:schemeClr val="bg1"/>
                </a:solidFill>
              </a:rPr>
              <a:t> у закладах </a:t>
            </a:r>
            <a:r>
              <a:rPr lang="ru-RU" sz="2800" b="1" dirty="0" err="1">
                <a:solidFill>
                  <a:schemeClr val="bg1"/>
                </a:solidFill>
              </a:rPr>
              <a:t>дошкільної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освіти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затверджена</a:t>
            </a:r>
            <a:r>
              <a:rPr lang="ru-RU" sz="2800" b="1" dirty="0">
                <a:solidFill>
                  <a:schemeClr val="bg1"/>
                </a:solidFill>
              </a:rPr>
              <a:t> наказом МОН </a:t>
            </a:r>
            <a:r>
              <a:rPr lang="ru-RU" sz="2800" b="1" dirty="0" err="1">
                <a:solidFill>
                  <a:schemeClr val="bg1"/>
                </a:solidFill>
              </a:rPr>
              <a:t>від</a:t>
            </a:r>
            <a:r>
              <a:rPr lang="ru-RU" sz="2800" b="1" dirty="0">
                <a:solidFill>
                  <a:schemeClr val="bg1"/>
                </a:solidFill>
              </a:rPr>
              <a:t> 09.05.2025 № 711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56985F3-F028-4593-8399-2A72B1CA6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84" y="1916832"/>
            <a:ext cx="8064896" cy="452884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Нова</a:t>
            </a:r>
            <a:r>
              <a:rPr lang="uk-UA" sz="2400" b="1" i="1" u="sng" dirty="0">
                <a:solidFill>
                  <a:schemeClr val="accent2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Примірна інструкція з діловодства у закладах дошкільної освіти</a:t>
            </a:r>
            <a:r>
              <a:rPr lang="ru-RU" sz="2400" b="1" i="1" u="sng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u="sng" dirty="0" err="1">
                <a:solidFill>
                  <a:schemeClr val="accent2">
                    <a:lumMod val="75000"/>
                  </a:schemeClr>
                </a:solidFill>
              </a:rPr>
              <a:t>переліку</a:t>
            </a:r>
            <a:r>
              <a:rPr lang="ru-RU" sz="2400" b="1" i="1" u="sng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u="sng" dirty="0" err="1">
                <a:solidFill>
                  <a:schemeClr val="accent2">
                    <a:lumMod val="75000"/>
                  </a:schemeClr>
                </a:solidFill>
              </a:rPr>
              <a:t>обов’зкової</a:t>
            </a:r>
            <a:r>
              <a:rPr lang="ru-RU" sz="2400" b="1" i="1" u="sng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u="sng" dirty="0" err="1">
                <a:solidFill>
                  <a:schemeClr val="accent2">
                    <a:lumMod val="75000"/>
                  </a:schemeClr>
                </a:solidFill>
              </a:rPr>
              <a:t>документації</a:t>
            </a:r>
            <a:r>
              <a:rPr lang="ru-RU" sz="2400" b="1" i="1" u="sng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u="sng" dirty="0" err="1">
                <a:solidFill>
                  <a:schemeClr val="accent2">
                    <a:lumMod val="75000"/>
                  </a:schemeClr>
                </a:solidFill>
              </a:rPr>
              <a:t>вихователя</a:t>
            </a:r>
            <a:r>
              <a:rPr lang="ru-RU" sz="2400" b="1" i="1" u="sng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не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містить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Утім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організація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освітнього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процесу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неможлива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без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планування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uk-UA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E279394A-DDD8-4285-B317-19406C46EAA2}"/>
              </a:ext>
            </a:extLst>
          </p:cNvPr>
          <p:cNvSpPr/>
          <p:nvPr/>
        </p:nvSpPr>
        <p:spPr>
          <a:xfrm>
            <a:off x="251520" y="3861048"/>
            <a:ext cx="7936260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i="1" dirty="0">
                <a:solidFill>
                  <a:schemeClr val="accent2">
                    <a:lumMod val="75000"/>
                  </a:schemeClr>
                </a:solidFill>
              </a:rPr>
              <a:t>У розділі ІІ Примірної інструкції з діловодства  вказано, що сукупність документів, необхідних і достатніх для документування інформації про діяльність ЗДО, визначає сам ЗДО.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000" b="1" i="1" dirty="0">
                <a:solidFill>
                  <a:schemeClr val="accent2">
                    <a:lumMod val="75000"/>
                  </a:schemeClr>
                </a:solidFill>
              </a:rPr>
              <a:t>Право на створення документів визначають у його статуті, інструкції з діловодства, посадових інструкціях.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6D9802-4824-4A9C-9546-F0BB4A38A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960" y="2780928"/>
            <a:ext cx="1187624" cy="155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84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55776" y="332656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i="1" dirty="0">
              <a:solidFill>
                <a:srgbClr val="FF66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D9437A-83DE-46FE-BDD5-DF5717F7413C}"/>
              </a:ext>
            </a:extLst>
          </p:cNvPr>
          <p:cNvSpPr txBox="1"/>
          <p:nvPr/>
        </p:nvSpPr>
        <p:spPr>
          <a:xfrm>
            <a:off x="467544" y="404664"/>
            <a:ext cx="8280920" cy="422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uk-UA" sz="20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2051384"/>
            <a:ext cx="7992888" cy="21852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sz="2800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3. Формуйте у дітей уміння працювати в команді, вибудовувати взаємини з однолітками, організовувати власну діяльність тощо.</a:t>
            </a:r>
          </a:p>
          <a:p>
            <a:endParaRPr lang="uk-UA" sz="2400" dirty="0">
              <a:latin typeface="Comic Sans MS" pitchFamily="66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B683C2-B2FF-4AE1-8635-FB93BD7EF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050342"/>
            <a:ext cx="2641462" cy="18989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233D2D-884A-4BC1-A36A-43E4F43A8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848" y="4414221"/>
            <a:ext cx="2882230" cy="20688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FC7BC230-87C6-4FFB-B6DB-6ED762B1080E}"/>
              </a:ext>
            </a:extLst>
          </p:cNvPr>
          <p:cNvSpPr/>
          <p:nvPr/>
        </p:nvSpPr>
        <p:spPr>
          <a:xfrm>
            <a:off x="323528" y="163378"/>
            <a:ext cx="7706766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2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. </a:t>
            </a: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Зміст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освітньої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діяльності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з </a:t>
            </a: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дітьми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 </a:t>
            </a: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має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бути </a:t>
            </a: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реальним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для </a:t>
            </a: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реалізації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та </a:t>
            </a: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цікавим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для </a:t>
            </a:r>
            <a:r>
              <a:rPr lang="ru-RU" sz="2800" i="1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дітей</a:t>
            </a:r>
            <a:endParaRPr lang="ru-RU" sz="2800" i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C0A4EC-E328-4E87-AC00-62C948908E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34" t="16419" r="9782" b="12629"/>
          <a:stretch/>
        </p:blipFill>
        <p:spPr>
          <a:xfrm>
            <a:off x="4079691" y="4611577"/>
            <a:ext cx="1980220" cy="1699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7742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55776" y="332656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i="1" dirty="0">
              <a:solidFill>
                <a:srgbClr val="FF66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D9437A-83DE-46FE-BDD5-DF5717F7413C}"/>
              </a:ext>
            </a:extLst>
          </p:cNvPr>
          <p:cNvSpPr txBox="1"/>
          <p:nvPr/>
        </p:nvSpPr>
        <p:spPr>
          <a:xfrm>
            <a:off x="467544" y="404664"/>
            <a:ext cx="8280920" cy="422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uk-UA" sz="20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72469"/>
            <a:ext cx="7992888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sz="28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Плануйте як освітній процес, так і наповнення розвивального предметного середовища - правильно організований простір дасть змогу дітям застосовувати отримані знання на практиці</a:t>
            </a:r>
          </a:p>
          <a:p>
            <a:endParaRPr lang="uk-UA" sz="2400" dirty="0">
              <a:latin typeface="Comic Sans MS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3671911"/>
            <a:ext cx="2680263" cy="2769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6364CC-948E-41B8-8C85-0636819A6F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76"/>
          <a:stretch/>
        </p:blipFill>
        <p:spPr>
          <a:xfrm>
            <a:off x="611560" y="3068960"/>
            <a:ext cx="3320433" cy="5813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7742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F736024D-5CA6-4DF2-846D-89AA4C1FB5DC}"/>
              </a:ext>
            </a:extLst>
          </p:cNvPr>
          <p:cNvSpPr/>
          <p:nvPr/>
        </p:nvSpPr>
        <p:spPr>
          <a:xfrm>
            <a:off x="325816" y="548680"/>
            <a:ext cx="7056784" cy="45497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Обирайте найзручніший для себе та найоптимальніший для конкретної групи варіант планування й організації освітньої діяльності -  </a:t>
            </a:r>
            <a:r>
              <a:rPr lang="uk-UA" sz="28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економте</a:t>
            </a:r>
            <a:r>
              <a:rPr lang="uk-UA" sz="2800" dirty="0">
                <a:solidFill>
                  <a:srgbClr val="C00000"/>
                </a:solidFill>
                <a:latin typeface="Arial Black" panose="020B0A04020102020204" pitchFamily="34" charset="0"/>
              </a:rPr>
              <a:t> дорогоцінний час та сили  для безпосередньої роботи з дітьми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3DE653-E284-40F2-9C32-B0FC67F6C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1052736"/>
            <a:ext cx="3384376" cy="21968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3DDD5A-AC4E-43E0-9CCA-AF333CF85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4785084"/>
            <a:ext cx="1783328" cy="16347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004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44324F79-6C2E-4B72-AD5C-13BCAFE35660}"/>
              </a:ext>
            </a:extLst>
          </p:cNvPr>
          <p:cNvSpPr/>
          <p:nvPr/>
        </p:nvSpPr>
        <p:spPr>
          <a:xfrm>
            <a:off x="467544" y="751344"/>
            <a:ext cx="8208912" cy="4939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Використані джерела:</a:t>
            </a:r>
          </a:p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 Сайт Педрада Джерело: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https://oplatforma.com.ua/article/1929-obovyazkova-dokumentatsya-vihovatelya;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Педрада — портал освітян України: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https://oplatforma.com.ua ›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Блочно-тематичне планування в ДНЗ;</a:t>
            </a:r>
          </a:p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Всеосвіта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https://vseosvita.ua › library.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Блочно-тематичне планування за програмою "ДИТИНА";</a:t>
            </a:r>
          </a:p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Наказ МОН від 02.06.2025 №795 «Про втрату чинності наказу Міністерства освіти і науки України від 20 квітня 2015 року № 446»; </a:t>
            </a:r>
          </a:p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	Примірна інструкція з діловодства у закладах дошкільної освіти, затверджена наказом МОН від 09.05.2025 № 711.</a:t>
            </a:r>
          </a:p>
          <a:p>
            <a:r>
              <a:rPr lang="uk-U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1492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F6BAA02-F248-43BB-B54C-101353AC86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20247092">
            <a:off x="785678" y="1597229"/>
            <a:ext cx="6567251" cy="29684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5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ДЯКУЮ   ЗА   УВАГУ!</a:t>
            </a:r>
            <a:endParaRPr lang="ru-RU" sz="54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CBF123-F872-4A1F-89CE-FC0992E5E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13" y="465272"/>
            <a:ext cx="3417451" cy="2952328"/>
          </a:xfrm>
          <a:prstGeom prst="ellipse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337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C2E99E-3B2F-4649-9C2B-CC4DCF23E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32656"/>
            <a:ext cx="8210873" cy="1320800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uk-UA" b="1" dirty="0">
                <a:solidFill>
                  <a:schemeClr val="bg1"/>
                </a:solidFill>
              </a:rPr>
              <a:t>Документація вихователя ЗДО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AF5C75E-1F67-42B6-9E81-F1AD80AEC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240" y="1741587"/>
            <a:ext cx="8714136" cy="158417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частково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визначена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професійним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стандартом «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Вихователь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закладу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дошкільної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освіти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B1CFE0C1-F944-40F3-8841-757C0A3DDEB7}"/>
              </a:ext>
            </a:extLst>
          </p:cNvPr>
          <p:cNvSpPr/>
          <p:nvPr/>
        </p:nvSpPr>
        <p:spPr>
          <a:xfrm>
            <a:off x="611560" y="3478356"/>
            <a:ext cx="6408712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вихователь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має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володіти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прогностичною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компетенцією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має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вміти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планувати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та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прогнозувати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результати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освітнього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процесу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бути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здатним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до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самоорганізації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документування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професійної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діяльності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uk-UA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665769-8415-42CE-840A-DB13D8DFC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560" y="2852936"/>
            <a:ext cx="1845936" cy="26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40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02BF5C-BFE1-42C8-8002-811216ECC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665" y="260648"/>
            <a:ext cx="5832648" cy="1320800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uk-UA" sz="4400" b="1" dirty="0">
                <a:solidFill>
                  <a:schemeClr val="bg1"/>
                </a:solidFill>
              </a:rPr>
              <a:t>Уміння та навички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CE25EA8-7325-42E1-95F0-69D8DE7B2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160590"/>
            <a:ext cx="7130754" cy="450877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</a:rPr>
              <a:t>складати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</a:rPr>
              <a:t>перспективний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</a:rPr>
              <a:t>календарний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</a:rPr>
              <a:t>плани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</a:rPr>
              <a:t>освітньої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</a:rPr>
              <a:t>роботи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 в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</a:rPr>
              <a:t>різних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</a:rPr>
              <a:t>вікових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</a:rPr>
              <a:t>групах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;</a:t>
            </a:r>
          </a:p>
          <a:p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</a:rPr>
              <a:t>використовувати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</a:rPr>
              <a:t>різні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</a:rPr>
              <a:t>підходи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 до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</a:rPr>
              <a:t>планування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;</a:t>
            </a:r>
          </a:p>
          <a:p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</a:rPr>
              <a:t>формувати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</a:rPr>
              <a:t>зберігати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</a:rPr>
              <a:t>професійну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</a:rPr>
              <a:t>документацію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5DA751-29E1-48D4-892F-21063706C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618500"/>
            <a:ext cx="2267744" cy="338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04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C7D40-C4D8-4FFE-AB4B-421B78101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5" y="260648"/>
            <a:ext cx="8928992" cy="1669752"/>
          </a:xfrm>
          <a:solidFill>
            <a:schemeClr val="accent2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методичний порадник</a:t>
            </a:r>
            <a:br>
              <a:rPr lang="uk-UA" dirty="0"/>
            </a:br>
            <a:r>
              <a:rPr lang="uk-UA" dirty="0"/>
              <a:t> </a:t>
            </a:r>
            <a:r>
              <a:rPr lang="uk-UA" b="1" dirty="0">
                <a:solidFill>
                  <a:srgbClr val="FFFF00"/>
                </a:solidFill>
              </a:rPr>
              <a:t>«Як створити внутрішню систему якості освіти»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554F052-A42D-4025-8284-56F8DA99A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060848"/>
            <a:ext cx="5690593" cy="443676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Вимога 3.1 «Ефективність планування педагогами діяльності та якість організації освітнього процесу» містить наступні критерії:</a:t>
            </a:r>
          </a:p>
          <a:p>
            <a:endParaRPr lang="uk-UA" sz="2800" b="1" i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критерій 3.1.1. </a:t>
            </a:r>
            <a:r>
              <a:rPr lang="uk-UA" sz="2800" b="1" i="1" dirty="0">
                <a:solidFill>
                  <a:schemeClr val="accent2">
                    <a:lumMod val="50000"/>
                  </a:schemeClr>
                </a:solidFill>
              </a:rPr>
              <a:t>«Педагоги планують свою діяльність, аналізують її результативність».</a:t>
            </a: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76F684-5B90-45DF-A863-D91C10C09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2548544"/>
            <a:ext cx="2173707" cy="346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02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65476-AD49-442E-A7BF-D86901090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534164"/>
            <a:ext cx="8354889" cy="1320800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4400" b="1" dirty="0" err="1">
                <a:solidFill>
                  <a:schemeClr val="bg1"/>
                </a:solidFill>
              </a:rPr>
              <a:t>Щоденний</a:t>
            </a:r>
            <a:r>
              <a:rPr lang="ru-RU" sz="4400" b="1" dirty="0">
                <a:solidFill>
                  <a:schemeClr val="bg1"/>
                </a:solidFill>
              </a:rPr>
              <a:t> план </a:t>
            </a:r>
            <a:r>
              <a:rPr lang="ru-RU" sz="4400" b="1" dirty="0" err="1">
                <a:solidFill>
                  <a:schemeClr val="bg1"/>
                </a:solidFill>
              </a:rPr>
              <a:t>роботи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err="1">
                <a:solidFill>
                  <a:schemeClr val="bg1"/>
                </a:solidFill>
              </a:rPr>
              <a:t>вихователя</a:t>
            </a:r>
            <a:r>
              <a:rPr lang="ru-RU" sz="4400" b="1" dirty="0">
                <a:solidFill>
                  <a:schemeClr val="bg1"/>
                </a:solidFill>
              </a:rPr>
              <a:t> ДНЗ (ЗДО)</a:t>
            </a:r>
            <a:endParaRPr lang="uk-UA" sz="4400" b="1" dirty="0">
              <a:solidFill>
                <a:schemeClr val="bg1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4A36D78-1A1A-49C0-B7F6-63FAF3E9E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132856"/>
            <a:ext cx="8354889" cy="383649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Календарний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план —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це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щоденний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план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роботи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вихователя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дошкільного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закладу.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Щоденний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календарний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план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регламентує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впорядковує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роботу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вихователя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endParaRPr lang="uk-UA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29F132D2-0D12-4B23-B995-9D73BCB4C43A}"/>
              </a:ext>
            </a:extLst>
          </p:cNvPr>
          <p:cNvSpPr/>
          <p:nvPr/>
        </p:nvSpPr>
        <p:spPr>
          <a:xfrm>
            <a:off x="179512" y="4108537"/>
            <a:ext cx="6984776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Форму і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види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перспективного та календарного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планування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в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дошкільному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закладі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затверджує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педагогічна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рада на початку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навчального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року </a:t>
            </a:r>
            <a:endParaRPr lang="uk-UA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47F454-308C-4E71-9AAB-B88C5975A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768" y="3501008"/>
            <a:ext cx="2179651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79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21696136-139A-4F46-9B88-297681C5AA2F}"/>
              </a:ext>
            </a:extLst>
          </p:cNvPr>
          <p:cNvSpPr/>
          <p:nvPr/>
        </p:nvSpPr>
        <p:spPr>
          <a:xfrm>
            <a:off x="395536" y="548680"/>
            <a:ext cx="8208912" cy="15696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b="1" dirty="0" err="1">
                <a:solidFill>
                  <a:srgbClr val="FFFF00"/>
                </a:solidFill>
              </a:rPr>
              <a:t>Педагогічна</a:t>
            </a:r>
            <a:r>
              <a:rPr lang="ru-RU" sz="3200" b="1" dirty="0">
                <a:solidFill>
                  <a:srgbClr val="FFFF00"/>
                </a:solidFill>
              </a:rPr>
              <a:t> рада </a:t>
            </a:r>
            <a:r>
              <a:rPr lang="ru-RU" sz="3200" b="1" dirty="0" err="1">
                <a:solidFill>
                  <a:srgbClr val="FFFF00"/>
                </a:solidFill>
              </a:rPr>
              <a:t>може</a:t>
            </a:r>
            <a:r>
              <a:rPr lang="ru-RU" sz="3200" b="1" dirty="0">
                <a:solidFill>
                  <a:srgbClr val="FFFF00"/>
                </a:solidFill>
              </a:rPr>
              <a:t>  </a:t>
            </a:r>
            <a:r>
              <a:rPr lang="ru-RU" sz="3200" b="1" dirty="0" err="1">
                <a:solidFill>
                  <a:srgbClr val="FFFF00"/>
                </a:solidFill>
              </a:rPr>
              <a:t>затвердити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різні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форми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планування</a:t>
            </a:r>
            <a:r>
              <a:rPr lang="ru-RU" sz="3200" b="1" dirty="0">
                <a:solidFill>
                  <a:srgbClr val="FFFF00"/>
                </a:solidFill>
              </a:rPr>
              <a:t> в </a:t>
            </a:r>
            <a:r>
              <a:rPr lang="ru-RU" sz="3200" b="1" dirty="0" err="1">
                <a:solidFill>
                  <a:srgbClr val="FFFF00"/>
                </a:solidFill>
              </a:rPr>
              <a:t>різних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групах</a:t>
            </a:r>
            <a:r>
              <a:rPr lang="ru-RU" sz="3200" b="1" dirty="0">
                <a:solidFill>
                  <a:srgbClr val="FFFF00"/>
                </a:solidFill>
              </a:rPr>
              <a:t> та для </a:t>
            </a:r>
            <a:r>
              <a:rPr lang="ru-RU" sz="3200" b="1" dirty="0" err="1">
                <a:solidFill>
                  <a:srgbClr val="FFFF00"/>
                </a:solidFill>
              </a:rPr>
              <a:t>окремих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педагогів</a:t>
            </a:r>
            <a:endParaRPr lang="uk-UA" sz="3200" b="1" dirty="0">
              <a:solidFill>
                <a:srgbClr val="FFFF00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9DDBDC35-17FF-43DC-9600-3AC9BB32B978}"/>
              </a:ext>
            </a:extLst>
          </p:cNvPr>
          <p:cNvSpPr/>
          <p:nvPr/>
        </p:nvSpPr>
        <p:spPr>
          <a:xfrm>
            <a:off x="2699792" y="4739661"/>
            <a:ext cx="6192688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педагог-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початківець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та педагог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вищої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категорії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можуть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планувати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освітній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процес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по-різному</a:t>
            </a:r>
            <a:endParaRPr lang="uk-UA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A5F81E-38C6-4CB0-AC0E-539E1DA5FA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6804248" y="2291947"/>
            <a:ext cx="1800200" cy="2447714"/>
          </a:xfrm>
          <a:prstGeom prst="rect">
            <a:avLst/>
          </a:prstGeom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B24E5B4B-AF3E-48AF-ACF4-C1EEFF61E2D1}"/>
              </a:ext>
            </a:extLst>
          </p:cNvPr>
          <p:cNvSpPr/>
          <p:nvPr/>
        </p:nvSpPr>
        <p:spPr>
          <a:xfrm>
            <a:off x="827584" y="2289517"/>
            <a:ext cx="5832648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Педагогічна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рада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може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також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затвердити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різні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форми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планування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в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різних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групах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та для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окремих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педагогів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5CBC97-9C82-4670-A0E6-541716EF9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60" y="4276577"/>
            <a:ext cx="1944216" cy="24781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01552C-CB41-4645-9F0D-CA608C5F3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00" y="2213264"/>
            <a:ext cx="3273152" cy="2431471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B18CC973-E6F0-4561-A32A-DCA6A5E88C87}"/>
              </a:ext>
            </a:extLst>
          </p:cNvPr>
          <p:cNvSpPr/>
          <p:nvPr/>
        </p:nvSpPr>
        <p:spPr>
          <a:xfrm>
            <a:off x="107504" y="293125"/>
            <a:ext cx="8712968" cy="20005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Окрім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традиційного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варіанту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—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із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поділом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за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розділами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програми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, за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якою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працюють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педагоги, —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планування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може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бути </a:t>
            </a:r>
          </a:p>
          <a:p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блочно-тематичним</a:t>
            </a:r>
            <a:endParaRPr lang="uk-UA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5BABB4-48F0-4B84-96D1-2032C8EB7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1412776"/>
            <a:ext cx="1905000" cy="2240708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F6F24CF-017B-4098-A535-EFAEFFF56BFB}"/>
              </a:ext>
            </a:extLst>
          </p:cNvPr>
          <p:cNvSpPr/>
          <p:nvPr/>
        </p:nvSpPr>
        <p:spPr>
          <a:xfrm>
            <a:off x="1797984" y="3871002"/>
            <a:ext cx="7161584" cy="283154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</a:rPr>
              <a:t>Цей підхід дозволяє об'єднувати знання та навички з різних освітніх ліній навколо єдиної теми, роблячи навчання більш змістовним та цікавим для дітей</a:t>
            </a:r>
          </a:p>
          <a:p>
            <a:r>
              <a:rPr lang="uk-UA" dirty="0"/>
              <a:t> </a:t>
            </a:r>
          </a:p>
          <a:p>
            <a:r>
              <a:rPr lang="uk-UA" sz="2400" i="1" dirty="0">
                <a:solidFill>
                  <a:srgbClr val="FFFF00"/>
                </a:solidFill>
              </a:rPr>
              <a:t>(наприклад, мовленнєва, художньо-естетична, соціально-емоційна) </a:t>
            </a:r>
          </a:p>
        </p:txBody>
      </p:sp>
    </p:spTree>
    <p:extLst>
      <p:ext uri="{BB962C8B-B14F-4D97-AF65-F5344CB8AC3E}">
        <p14:creationId xmlns:p14="http://schemas.microsoft.com/office/powerpoint/2010/main" val="1776493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615EDE18-10D5-45D8-85F7-B36ED53CD823}"/>
              </a:ext>
            </a:extLst>
          </p:cNvPr>
          <p:cNvSpPr/>
          <p:nvPr/>
        </p:nvSpPr>
        <p:spPr>
          <a:xfrm>
            <a:off x="1475656" y="332656"/>
            <a:ext cx="5654112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uk-UA" sz="4000" b="1" dirty="0">
                <a:solidFill>
                  <a:schemeClr val="bg1"/>
                </a:solidFill>
              </a:rPr>
              <a:t>Основні принципи: 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2C1843EA-593D-4B35-A084-7C5E29495D91}"/>
              </a:ext>
            </a:extLst>
          </p:cNvPr>
          <p:cNvSpPr/>
          <p:nvPr/>
        </p:nvSpPr>
        <p:spPr>
          <a:xfrm>
            <a:off x="107504" y="1124744"/>
            <a:ext cx="7128792" cy="24314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chemeClr val="accent2">
                    <a:lumMod val="50000"/>
                  </a:schemeClr>
                </a:solidFill>
              </a:rPr>
              <a:t>Інтеграція змісту: </a:t>
            </a:r>
          </a:p>
          <a:p>
            <a:r>
              <a:rPr lang="uk-UA" sz="2800" b="1" i="1" dirty="0">
                <a:solidFill>
                  <a:schemeClr val="accent2">
                    <a:lumMod val="75000"/>
                  </a:schemeClr>
                </a:solidFill>
              </a:rPr>
              <a:t>Об'єднання знань та умінь з різних галузей дошкільної освіти (особистість, довкілля, культура, мова, емоції) в рамках єдиної теми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F33E306-8C0A-49FD-B288-2C642D2C16A9}"/>
              </a:ext>
            </a:extLst>
          </p:cNvPr>
          <p:cNvSpPr/>
          <p:nvPr/>
        </p:nvSpPr>
        <p:spPr>
          <a:xfrm>
            <a:off x="2197964" y="3889990"/>
            <a:ext cx="6814476" cy="2492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Тематичні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блоки та цикли: </a:t>
            </a:r>
          </a:p>
          <a:p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</a:rPr>
              <a:t>Групування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</a:rPr>
              <a:t>навчального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</a:rPr>
              <a:t>матеріалу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 за темами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</a:rPr>
              <a:t>наприклад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,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 «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</a:rPr>
              <a:t>Осінь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», «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</a:rPr>
              <a:t>Тварини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», «Моя родина»),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</a:rPr>
              <a:t>які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</a:rPr>
              <a:t>об'єднуються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 в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</a:rPr>
              <a:t>більші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</a:rPr>
              <a:t>тематичні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 цикли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E71AC5-F2A7-42FE-A870-06630D569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791" y="1124744"/>
            <a:ext cx="2376264" cy="21979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052C39-181E-4157-B889-C2E1B523D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861048"/>
            <a:ext cx="2032075" cy="233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56939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2267</TotalTime>
  <Words>893</Words>
  <Application>Microsoft Office PowerPoint</Application>
  <PresentationFormat>Екран (4:3)</PresentationFormat>
  <Paragraphs>115</Paragraphs>
  <Slides>24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33" baseType="lpstr">
      <vt:lpstr>Arial</vt:lpstr>
      <vt:lpstr>Arial Black</vt:lpstr>
      <vt:lpstr>Calibri</vt:lpstr>
      <vt:lpstr>Comic Sans MS</vt:lpstr>
      <vt:lpstr>Times New Roman</vt:lpstr>
      <vt:lpstr>Trebuchet MS</vt:lpstr>
      <vt:lpstr>Wingdings</vt:lpstr>
      <vt:lpstr>Wingdings 3</vt:lpstr>
      <vt:lpstr>Грань</vt:lpstr>
      <vt:lpstr>Презентація PowerPoint</vt:lpstr>
      <vt:lpstr>Примірна інструкція з діловодства у закладах дошкільної освіти, затверджена наказом МОН від 09.05.2025 № 711</vt:lpstr>
      <vt:lpstr>Документація вихователя ЗДО</vt:lpstr>
      <vt:lpstr>Уміння та навички </vt:lpstr>
      <vt:lpstr>методичний порадник  «Як створити внутрішню систему якості освіти»</vt:lpstr>
      <vt:lpstr>Щоденний план роботи вихователя ДНЗ (ЗДО)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ДЯКУЮ   ЗА  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Директор</cp:lastModifiedBy>
  <cp:revision>190</cp:revision>
  <dcterms:created xsi:type="dcterms:W3CDTF">2021-11-02T12:06:25Z</dcterms:created>
  <dcterms:modified xsi:type="dcterms:W3CDTF">2025-10-21T07:51:25Z</dcterms:modified>
</cp:coreProperties>
</file>